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 факт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1"/>
                <c:pt idx="0">
                  <c:v>0.78800000000000003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9D0-4632-A727-0C0A2A96B81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 план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Лист1!$C$2:$C$5</c:f>
              <c:numCache>
                <c:formatCode>0.00%</c:formatCode>
                <c:ptCount val="1"/>
                <c:pt idx="0">
                  <c:v>0.80200000000000005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9D0-4632-A727-0C0A2A96B812}"/>
            </c:ext>
          </c:extLst>
        </c:ser>
        <c:dLbls/>
        <c:gapWidth val="288"/>
        <c:overlap val="-54"/>
        <c:axId val="91341952"/>
        <c:axId val="91343488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Лист1!$D$1</c15:sqref>
                        </c15:formulaRef>
                      </c:ext>
                    </c:extLst>
                    <c:strCache>
                      <c:ptCount val="1"/>
                      <c:pt idx="0">
                        <c:v>Столбец1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Лист1!$A$2:$A$5</c15:sqref>
                        </c15:formulaRef>
                      </c:ext>
                    </c:extLst>
                    <c:strCache>
                      <c:ptCount val="1"/>
                      <c:pt idx="0">
                        <c:v>Категория 1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Лист1!$D$2:$D$5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09D0-4632-A727-0C0A2A96B812}"/>
                  </c:ext>
                </c:extLst>
              </c15:ser>
            </c15:filteredBarSeries>
          </c:ext>
        </c:extLst>
      </c:barChart>
      <c:catAx>
        <c:axId val="91341952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91343488"/>
        <c:crosses val="autoZero"/>
        <c:auto val="1"/>
        <c:lblAlgn val="ctr"/>
        <c:lblOffset val="100"/>
      </c:catAx>
      <c:valAx>
        <c:axId val="91343488"/>
        <c:scaling>
          <c:orientation val="minMax"/>
          <c:max val="0.82000000000000017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1341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gradFill>
        <a:gsLst>
          <a:gs pos="0">
            <a:schemeClr val="accent1">
              <a:lumMod val="5000"/>
              <a:lumOff val="95000"/>
            </a:schemeClr>
          </a:gs>
          <a:gs pos="74000">
            <a:schemeClr val="accent1">
              <a:lumMod val="45000"/>
              <a:lumOff val="55000"/>
            </a:schemeClr>
          </a:gs>
          <a:gs pos="83000">
            <a:schemeClr val="accent1">
              <a:lumMod val="45000"/>
              <a:lumOff val="55000"/>
            </a:schemeClr>
          </a:gs>
          <a:gs pos="100000">
            <a:schemeClr val="accent1">
              <a:lumMod val="30000"/>
              <a:lumOff val="70000"/>
            </a:schemeClr>
          </a:gs>
        </a:gsLst>
        <a:lin ang="5400000" scaled="1"/>
      </a:gradFill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 факт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1"/>
                <c:pt idx="0">
                  <c:v>0.29300000000000004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048-4E76-BF15-1A977F4F8CA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 план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1"/>
                <c:pt idx="0">
                  <c:v>0.33000000000000007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048-4E76-BF15-1A977F4F8CA9}"/>
            </c:ext>
          </c:extLst>
        </c:ser>
        <c:dLbls/>
        <c:gapWidth val="219"/>
        <c:overlap val="-27"/>
        <c:axId val="91829376"/>
        <c:axId val="91830912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Лист1!$D$1</c15:sqref>
                        </c15:formulaRef>
                      </c:ext>
                    </c:extLst>
                    <c:strCache>
                      <c:ptCount val="1"/>
                      <c:pt idx="0">
                        <c:v>Столбец1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Лист1!$A$2:$A$5</c15:sqref>
                        </c15:formulaRef>
                      </c:ext>
                    </c:extLst>
                    <c:strCache>
                      <c:ptCount val="1"/>
                      <c:pt idx="0">
                        <c:v>Категория 1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Лист1!$D$2:$D$5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4048-4E76-BF15-1A977F4F8CA9}"/>
                  </c:ext>
                </c:extLst>
              </c15:ser>
            </c15:filteredBarSeries>
          </c:ext>
        </c:extLst>
      </c:barChart>
      <c:catAx>
        <c:axId val="91829376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91830912"/>
        <c:crosses val="autoZero"/>
        <c:auto val="1"/>
        <c:lblAlgn val="ctr"/>
        <c:lblOffset val="100"/>
      </c:catAx>
      <c:valAx>
        <c:axId val="9183091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1829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gradFill>
        <a:gsLst>
          <a:gs pos="0">
            <a:schemeClr val="accent1">
              <a:lumMod val="5000"/>
              <a:lumOff val="95000"/>
            </a:schemeClr>
          </a:gs>
          <a:gs pos="74000">
            <a:schemeClr val="accent1">
              <a:lumMod val="45000"/>
              <a:lumOff val="55000"/>
            </a:schemeClr>
          </a:gs>
          <a:gs pos="83000">
            <a:schemeClr val="accent1">
              <a:lumMod val="45000"/>
              <a:lumOff val="55000"/>
            </a:schemeClr>
          </a:gs>
          <a:gs pos="100000">
            <a:schemeClr val="accent1">
              <a:lumMod val="30000"/>
              <a:lumOff val="70000"/>
            </a:schemeClr>
          </a:gs>
        </a:gsLst>
        <a:lin ang="5400000" scaled="1"/>
      </a:gradFill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 факт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1"/>
                <c:pt idx="0">
                  <c:v>5.6000000000000001E-2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4CF-429C-8981-91CA74F6174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 план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Лист1!$C$2:$C$5</c:f>
              <c:numCache>
                <c:formatCode>0.00%</c:formatCode>
                <c:ptCount val="1"/>
                <c:pt idx="0">
                  <c:v>5.9000000000000004E-2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4CF-429C-8981-91CA74F61743}"/>
            </c:ext>
          </c:extLst>
        </c:ser>
        <c:dLbls/>
        <c:gapWidth val="219"/>
        <c:overlap val="-27"/>
        <c:axId val="91882240"/>
        <c:axId val="91883776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Лист1!$D$1</c15:sqref>
                        </c15:formulaRef>
                      </c:ext>
                    </c:extLst>
                    <c:strCache>
                      <c:ptCount val="1"/>
                      <c:pt idx="0">
                        <c:v>Столбец1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Лист1!$A$2:$A$5</c15:sqref>
                        </c15:formulaRef>
                      </c:ext>
                    </c:extLst>
                    <c:strCache>
                      <c:ptCount val="1"/>
                      <c:pt idx="0">
                        <c:v>Категория 1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Лист1!$D$2:$D$5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64CF-429C-8981-91CA74F61743}"/>
                  </c:ext>
                </c:extLst>
              </c15:ser>
            </c15:filteredBarSeries>
          </c:ext>
        </c:extLst>
      </c:barChart>
      <c:catAx>
        <c:axId val="91882240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91883776"/>
        <c:crosses val="autoZero"/>
        <c:auto val="1"/>
        <c:lblAlgn val="ctr"/>
        <c:lblOffset val="100"/>
      </c:catAx>
      <c:valAx>
        <c:axId val="9188377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1882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gradFill>
        <a:gsLst>
          <a:gs pos="0">
            <a:schemeClr val="accent1">
              <a:lumMod val="5000"/>
              <a:lumOff val="95000"/>
            </a:schemeClr>
          </a:gs>
          <a:gs pos="74000">
            <a:schemeClr val="accent1">
              <a:lumMod val="45000"/>
              <a:lumOff val="55000"/>
            </a:schemeClr>
          </a:gs>
          <a:gs pos="83000">
            <a:schemeClr val="accent1">
              <a:lumMod val="45000"/>
              <a:lumOff val="55000"/>
            </a:schemeClr>
          </a:gs>
          <a:gs pos="100000">
            <a:schemeClr val="accent1">
              <a:lumMod val="30000"/>
              <a:lumOff val="70000"/>
            </a:schemeClr>
          </a:gs>
        </a:gsLst>
        <a:lin ang="5400000" scaled="1"/>
      </a:gradFill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 факт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1"/>
                <c:pt idx="0">
                  <c:v>0.40500000000000008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77A-4A9F-8AED-D40666160D4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 план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Лист1!$C$2:$C$5</c:f>
              <c:numCache>
                <c:formatCode>0.00%</c:formatCode>
                <c:ptCount val="1"/>
                <c:pt idx="0">
                  <c:v>0.40700000000000003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77A-4A9F-8AED-D40666160D41}"/>
            </c:ext>
          </c:extLst>
        </c:ser>
        <c:dLbls/>
        <c:gapWidth val="219"/>
        <c:overlap val="-27"/>
        <c:axId val="93000448"/>
        <c:axId val="93001984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Лист1!$D$1</c15:sqref>
                        </c15:formulaRef>
                      </c:ext>
                    </c:extLst>
                    <c:strCache>
                      <c:ptCount val="1"/>
                      <c:pt idx="0">
                        <c:v>Столбец1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Лист1!$A$2:$A$5</c15:sqref>
                        </c15:formulaRef>
                      </c:ext>
                    </c:extLst>
                    <c:strCache>
                      <c:ptCount val="1"/>
                      <c:pt idx="0">
                        <c:v>Категория 1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Лист1!$D$2:$D$5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477A-4A9F-8AED-D40666160D41}"/>
                  </c:ext>
                </c:extLst>
              </c15:ser>
            </c15:filteredBarSeries>
          </c:ext>
        </c:extLst>
      </c:barChart>
      <c:catAx>
        <c:axId val="93000448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93001984"/>
        <c:crosses val="autoZero"/>
        <c:auto val="1"/>
        <c:lblAlgn val="ctr"/>
        <c:lblOffset val="100"/>
      </c:catAx>
      <c:valAx>
        <c:axId val="9300198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3000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gradFill>
        <a:gsLst>
          <a:gs pos="0">
            <a:schemeClr val="accent1">
              <a:lumMod val="5000"/>
              <a:lumOff val="95000"/>
            </a:schemeClr>
          </a:gs>
          <a:gs pos="74000">
            <a:schemeClr val="accent1">
              <a:lumMod val="45000"/>
              <a:lumOff val="55000"/>
            </a:schemeClr>
          </a:gs>
          <a:gs pos="83000">
            <a:schemeClr val="accent1">
              <a:lumMod val="45000"/>
              <a:lumOff val="55000"/>
            </a:schemeClr>
          </a:gs>
          <a:gs pos="100000">
            <a:schemeClr val="accent1">
              <a:lumMod val="30000"/>
              <a:lumOff val="70000"/>
            </a:schemeClr>
          </a:gs>
        </a:gsLst>
        <a:lin ang="5400000" scaled="1"/>
      </a:gradFill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9FDE7-BFF8-46D2-99F5-19C3C06DFB47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261B5-576D-4E3E-9361-A33046152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6831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B261B5-576D-4E3E-9361-A33046152A0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2681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1537-D677-4C8F-9A63-8E17A8A1597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9E07-195A-47BA-8A85-743C434E0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1537-D677-4C8F-9A63-8E17A8A1597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9E07-195A-47BA-8A85-743C434E0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1537-D677-4C8F-9A63-8E17A8A1597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9E07-195A-47BA-8A85-743C434E0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1537-D677-4C8F-9A63-8E17A8A1597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9E07-195A-47BA-8A85-743C434E0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1537-D677-4C8F-9A63-8E17A8A1597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9E07-195A-47BA-8A85-743C434E0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1537-D677-4C8F-9A63-8E17A8A1597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9E07-195A-47BA-8A85-743C434E0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1537-D677-4C8F-9A63-8E17A8A1597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9E07-195A-47BA-8A85-743C434E0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1537-D677-4C8F-9A63-8E17A8A1597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9E07-195A-47BA-8A85-743C434E0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1537-D677-4C8F-9A63-8E17A8A1597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9E07-195A-47BA-8A85-743C434E0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1537-D677-4C8F-9A63-8E17A8A1597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9E07-195A-47BA-8A85-743C434E0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1537-D677-4C8F-9A63-8E17A8A1597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B579E07-195A-47BA-8A85-743C434E0B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D61537-D677-4C8F-9A63-8E17A8A1597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579E07-195A-47BA-8A85-743C434E0B3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15328" cy="47863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Национальный проект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«Демография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гиональный проект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Спорт-норма жизни»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ГО город Стерлитамак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РБ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5572141"/>
            <a:ext cx="8258204" cy="7827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Комитет по физической культуре и спорту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142852"/>
            <a:ext cx="8115328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/>
                </a:solidFill>
              </a:rPr>
              <a:t>Реализация регионального проекта «Спорт-норма жизни» в ГО </a:t>
            </a:r>
            <a:r>
              <a:rPr lang="ru-RU" dirty="0" smtClean="0">
                <a:solidFill>
                  <a:schemeClr val="accent1"/>
                </a:solidFill>
              </a:rPr>
              <a:t>г.Стерлитамак </a:t>
            </a:r>
            <a:r>
              <a:rPr lang="ru-RU" dirty="0" smtClean="0">
                <a:solidFill>
                  <a:schemeClr val="accent1"/>
                </a:solidFill>
              </a:rPr>
              <a:t>РБ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1" name="Содержимое 5"/>
          <p:cNvSpPr>
            <a:spLocks noGrp="1"/>
          </p:cNvSpPr>
          <p:nvPr>
            <p:ph sz="half" idx="1"/>
          </p:nvPr>
        </p:nvSpPr>
        <p:spPr>
          <a:xfrm>
            <a:off x="571472" y="2143116"/>
            <a:ext cx="8110566" cy="4429156"/>
          </a:xfrm>
        </p:spPr>
        <p:txBody>
          <a:bodyPr/>
          <a:lstStyle/>
          <a:p>
            <a:r>
              <a:rPr lang="ru-RU" sz="2000" dirty="0" smtClean="0"/>
              <a:t>Проект содержит пять целевых показателей:</a:t>
            </a:r>
          </a:p>
          <a:p>
            <a:r>
              <a:rPr lang="ru-RU" sz="2000" dirty="0" smtClean="0"/>
              <a:t>1) Доля детей и молодежи, систематически занимающихся </a:t>
            </a:r>
            <a:r>
              <a:rPr lang="ru-RU" sz="2000" dirty="0" err="1" smtClean="0"/>
              <a:t>ФКиС</a:t>
            </a:r>
            <a:r>
              <a:rPr lang="ru-RU" sz="2000" dirty="0" smtClean="0"/>
              <a:t>, из общей численности детей и молодежи;</a:t>
            </a:r>
          </a:p>
          <a:p>
            <a:r>
              <a:rPr lang="ru-RU" sz="2000" dirty="0" smtClean="0"/>
              <a:t>2) Доля населения среднего возраста, занимающегося </a:t>
            </a:r>
            <a:r>
              <a:rPr lang="ru-RU" sz="2000" dirty="0" err="1" smtClean="0"/>
              <a:t>ФКиС</a:t>
            </a:r>
            <a:r>
              <a:rPr lang="ru-RU" sz="2000" dirty="0" smtClean="0"/>
              <a:t>, из общей численности граждан среднего возраста;</a:t>
            </a:r>
          </a:p>
          <a:p>
            <a:r>
              <a:rPr lang="ru-RU" sz="2000" dirty="0" smtClean="0"/>
              <a:t>3) Доля населения старшего возраста, занимающегося </a:t>
            </a:r>
            <a:r>
              <a:rPr lang="ru-RU" sz="2000" dirty="0" err="1" smtClean="0"/>
              <a:t>ФКиС</a:t>
            </a:r>
            <a:r>
              <a:rPr lang="ru-RU" sz="2000" dirty="0" smtClean="0"/>
              <a:t>, из общей численности граждан старшего возраста;</a:t>
            </a:r>
          </a:p>
          <a:p>
            <a:r>
              <a:rPr lang="ru-RU" sz="2000" dirty="0" smtClean="0"/>
              <a:t>4) Уровень обеспеченности граждан спорт. сооружениями исходя из единовременной пропускной способности объектов спорта;</a:t>
            </a:r>
          </a:p>
          <a:p>
            <a:r>
              <a:rPr lang="ru-RU" sz="2000" dirty="0" smtClean="0"/>
              <a:t>5) Доля занимающихся по программам спортивной подготовки в организациях ведомственной принадлежности </a:t>
            </a:r>
            <a:r>
              <a:rPr lang="ru-RU" sz="2000" dirty="0" err="1" smtClean="0"/>
              <a:t>ФКиС</a:t>
            </a:r>
            <a:r>
              <a:rPr lang="ru-RU" sz="2000" dirty="0" smtClean="0"/>
              <a:t>, в общем количестве занимающихся в организациях ведомственной принадлежности </a:t>
            </a:r>
            <a:r>
              <a:rPr lang="ru-RU" sz="2000" dirty="0" err="1" smtClean="0"/>
              <a:t>ФКиС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158162" cy="1643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accent1"/>
                </a:solidFill>
              </a:rPr>
              <a:t>1) Доля детей и молодежи, систематически занимающихся физической культурой и спортом, из общей численности детей и молодежи</a:t>
            </a:r>
            <a:endParaRPr lang="ru-RU" sz="3200" dirty="0">
              <a:solidFill>
                <a:schemeClr val="accent1"/>
              </a:solidFill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xmlns="" val="1917663501"/>
              </p:ext>
            </p:extLst>
          </p:nvPr>
        </p:nvGraphicFramePr>
        <p:xfrm>
          <a:off x="4355976" y="1956513"/>
          <a:ext cx="4509835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 descr="D:\документы Люда\мои документы\Фотографии\2019 год\IMG-20191119-WA0006.jpg"/>
          <p:cNvPicPr>
            <a:picLocks noChangeAspect="1" noChangeArrowheads="1"/>
          </p:cNvPicPr>
          <p:nvPr/>
        </p:nvPicPr>
        <p:blipFill>
          <a:blip r:embed="rId4"/>
          <a:srcRect l="6249" r="6250"/>
          <a:stretch>
            <a:fillRect/>
          </a:stretch>
        </p:blipFill>
        <p:spPr bwMode="auto">
          <a:xfrm>
            <a:off x="285720" y="2357430"/>
            <a:ext cx="4000528" cy="257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86766" cy="1561360"/>
          </a:xfrm>
        </p:spPr>
        <p:txBody>
          <a:bodyPr>
            <a:noAutofit/>
          </a:bodyPr>
          <a:lstStyle/>
          <a:p>
            <a:pPr algn="ctr"/>
            <a:r>
              <a:rPr lang="ru-RU" sz="2900" dirty="0" smtClean="0">
                <a:solidFill>
                  <a:schemeClr val="accent1"/>
                </a:solidFill>
              </a:rPr>
              <a:t>2) Доля населения среднего возраста, занимающегося физической культурой и спортом, из общей численности граждан среднего возраста</a:t>
            </a:r>
            <a:endParaRPr lang="ru-RU" sz="2900" dirty="0">
              <a:solidFill>
                <a:schemeClr val="accent1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349923128"/>
              </p:ext>
            </p:extLst>
          </p:nvPr>
        </p:nvGraphicFramePr>
        <p:xfrm>
          <a:off x="4648200" y="1920875"/>
          <a:ext cx="40386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D:\документы Люда\мои документы\Фотографии\2019 год\20191121_1051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85992"/>
            <a:ext cx="4214810" cy="3161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86766" cy="1561360"/>
          </a:xfrm>
        </p:spPr>
        <p:txBody>
          <a:bodyPr>
            <a:normAutofit/>
          </a:bodyPr>
          <a:lstStyle/>
          <a:p>
            <a:pPr algn="ctr"/>
            <a:r>
              <a:rPr lang="ru-RU" sz="2900" dirty="0" smtClean="0">
                <a:solidFill>
                  <a:schemeClr val="accent1"/>
                </a:solidFill>
              </a:rPr>
              <a:t>3) Доля населения старшего возраста, занимающегося физической культурой и спортом, из общей численности граждан старшего возраста </a:t>
            </a:r>
            <a:endParaRPr lang="ru-RU" sz="2900" dirty="0">
              <a:solidFill>
                <a:schemeClr val="accent1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927168187"/>
              </p:ext>
            </p:extLst>
          </p:nvPr>
        </p:nvGraphicFramePr>
        <p:xfrm>
          <a:off x="4648200" y="1920875"/>
          <a:ext cx="40386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122" name="Picture 2" descr="D:\документы Люда\мои документы\Фотографии\2019 год\0dd19f27-8fb2-4653-82c7-feb0a997b7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25232"/>
            <a:ext cx="4214874" cy="3161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186766" cy="1561360"/>
          </a:xfrm>
        </p:spPr>
        <p:txBody>
          <a:bodyPr>
            <a:normAutofit/>
          </a:bodyPr>
          <a:lstStyle/>
          <a:p>
            <a:pPr algn="ctr"/>
            <a:r>
              <a:rPr lang="ru-RU" sz="2900" dirty="0" smtClean="0">
                <a:solidFill>
                  <a:schemeClr val="accent1"/>
                </a:solidFill>
              </a:rPr>
              <a:t>4) Уровень обеспеченности граждан спортивными сооружениями исходя из единовременной пропускной способности объектов спорта</a:t>
            </a:r>
            <a:endParaRPr lang="ru-RU" sz="2900" dirty="0">
              <a:solidFill>
                <a:schemeClr val="accent1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938608646"/>
              </p:ext>
            </p:extLst>
          </p:nvPr>
        </p:nvGraphicFramePr>
        <p:xfrm>
          <a:off x="4932363" y="2060575"/>
          <a:ext cx="4038600" cy="4435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Рисунок 7" descr="C:\Users\User\Desktop\Планы ГГ\все объекты\30.07.2019\DSC0670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714752"/>
            <a:ext cx="3071834" cy="271464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4480" y="1857364"/>
            <a:ext cx="3143272" cy="2357454"/>
          </a:xfr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58204" cy="1632798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>
                <a:solidFill>
                  <a:schemeClr val="accent1"/>
                </a:solidFill>
              </a:rPr>
              <a:t>5) Доля занимающихся по программам спортивной подготовки</a:t>
            </a:r>
            <a:br>
              <a:rPr lang="ru-RU" sz="2200" dirty="0" smtClean="0">
                <a:solidFill>
                  <a:schemeClr val="accent1"/>
                </a:solidFill>
              </a:rPr>
            </a:br>
            <a:r>
              <a:rPr lang="ru-RU" sz="2200" dirty="0" smtClean="0">
                <a:solidFill>
                  <a:schemeClr val="accent1"/>
                </a:solidFill>
              </a:rPr>
              <a:t> в организациях ведомственной принадлежности физической культуры и спорта, в общем количестве занимающихся</a:t>
            </a:r>
            <a:br>
              <a:rPr lang="ru-RU" sz="2200" dirty="0" smtClean="0">
                <a:solidFill>
                  <a:schemeClr val="accent1"/>
                </a:solidFill>
              </a:rPr>
            </a:br>
            <a:r>
              <a:rPr lang="ru-RU" sz="2200" dirty="0" smtClean="0">
                <a:solidFill>
                  <a:schemeClr val="accent1"/>
                </a:solidFill>
              </a:rPr>
              <a:t> в организациях ведомственной принадлежности</a:t>
            </a:r>
            <a:br>
              <a:rPr lang="ru-RU" sz="2200" dirty="0" smtClean="0">
                <a:solidFill>
                  <a:schemeClr val="accent1"/>
                </a:solidFill>
              </a:rPr>
            </a:br>
            <a:r>
              <a:rPr lang="ru-RU" sz="2200" dirty="0" smtClean="0">
                <a:solidFill>
                  <a:schemeClr val="accent1"/>
                </a:solidFill>
              </a:rPr>
              <a:t> физической культурой и спортом составляет </a:t>
            </a:r>
            <a:r>
              <a:rPr lang="ru-RU" sz="2200" u="sng" dirty="0" smtClean="0">
                <a:solidFill>
                  <a:schemeClr val="accent1"/>
                </a:solidFill>
              </a:rPr>
              <a:t>1190 человек</a:t>
            </a:r>
            <a:endParaRPr lang="ru-RU" sz="2200" u="sng" dirty="0">
              <a:solidFill>
                <a:schemeClr val="accent1"/>
              </a:solidFill>
            </a:endParaRPr>
          </a:p>
        </p:txBody>
      </p:sp>
      <p:pic>
        <p:nvPicPr>
          <p:cNvPr id="3074" name="Picture 2" descr="D:\документы Люда\мои документы\Фотографии\2019 год\sK1sKZTtZ8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143116"/>
            <a:ext cx="5572164" cy="4179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71604" y="714356"/>
            <a:ext cx="607223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Целевые показатели</a:t>
            </a:r>
            <a:endParaRPr lang="ru-RU" sz="3200" b="1" cap="none" spc="0" dirty="0" smtClean="0">
              <a:ln w="22225">
                <a:solidFill>
                  <a:schemeClr val="accent2"/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71472" y="1428736"/>
          <a:ext cx="8072494" cy="4643470"/>
        </p:xfrm>
        <a:graphic>
          <a:graphicData uri="http://schemas.openxmlformats.org/drawingml/2006/table">
            <a:tbl>
              <a:tblPr/>
              <a:tblGrid>
                <a:gridCol w="1376571"/>
                <a:gridCol w="637769"/>
                <a:gridCol w="1378150"/>
                <a:gridCol w="385187"/>
                <a:gridCol w="385187"/>
                <a:gridCol w="385187"/>
                <a:gridCol w="385187"/>
                <a:gridCol w="385187"/>
                <a:gridCol w="429390"/>
                <a:gridCol w="587254"/>
                <a:gridCol w="587254"/>
                <a:gridCol w="45126"/>
                <a:gridCol w="1105045"/>
              </a:tblGrid>
              <a:tr h="5543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5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национального/ регионального проекта 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Название целевого показателя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факт 2018г.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факт 9 мес.2019г.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факт 10 мес.2019г.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факт 11 мес.2019г.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ожид. 2019г.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план 2019г.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Откло-нение </a:t>
                      </a:r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(план/ожид.)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Примечание </a:t>
                      </a:r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(предложения по устранению рисков недостижения)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Ответственные исполнители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6656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Национальный проект «Демография»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543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Спорт-норма жизни 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Доля детей и молодежи, систематически занимающихся физической культурой спортом, из общей численности детей и молодежи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78,8%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прогнозные сведения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прогнозные сведения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прогнозные сведения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80,2%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80,2%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l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Григорьев М.В.</a:t>
                      </a: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заместитель главы администрации                                            </a:t>
                      </a:r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Селиверстов Ю.А. -председатель комитета по физической культуре и спорту администрации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5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Доля населения среднего возраста,занимающегося спортом, из общей численности граждан среднего возраста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29,3%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прогнозные сведения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прогнозные сведения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прогнозные сведения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33,0%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33,0%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13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 Доля граждан старшего возраста, систематически  занимающихся  физической культурой и спортом, из общей численности граждан старшего возраста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5,6%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прогнозные сведения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прогнозные сведения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прогнозные сведения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5,9%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5,9%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5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4. Уровень  обеспеченности граждан спортивными сооружениями исходя из </a:t>
                      </a:r>
                      <a:r>
                        <a:rPr lang="ru-RU" sz="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единоверменной</a:t>
                      </a:r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пропускной способности объектов спорта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40,5%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прогнозные сведения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прогнозные сведения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прогнозные сведения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40,7%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40,7%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48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5.  Доля занимающихся по программам спортивной подготовки в организациях ведомственной принадлежности физической культуры и спорта, в общем количестве занимающихся в организациях ведомственной принадлежности физической культурой и спортом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2,99%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прогнозные сведения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прогнозные сведения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прогнозные сведения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2,99%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2,99%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09076" y="2967335"/>
            <a:ext cx="852586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433</Words>
  <Application>Microsoft Office PowerPoint</Application>
  <PresentationFormat>Экран (4:3)</PresentationFormat>
  <Paragraphs>84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     Национальный проект  «Демография» Региональный проект «Спорт-норма жизни»  в ГО город Стерлитамак РБ  </vt:lpstr>
      <vt:lpstr>  Реализация регионального проекта «Спорт-норма жизни» в ГО г.Стерлитамак РБ</vt:lpstr>
      <vt:lpstr>1) Доля детей и молодежи, систематически занимающихся физической культурой и спортом, из общей численности детей и молодежи</vt:lpstr>
      <vt:lpstr>2) Доля населения среднего возраста, занимающегося физической культурой и спортом, из общей численности граждан среднего возраста</vt:lpstr>
      <vt:lpstr>3) Доля населения старшего возраста, занимающегося физической культурой и спортом, из общей численности граждан старшего возраста </vt:lpstr>
      <vt:lpstr>4) Уровень обеспеченности граждан спортивными сооружениями исходя из единовременной пропускной способности объектов спорта</vt:lpstr>
      <vt:lpstr>5) Доля занимающихся по программам спортивной подготовки  в организациях ведомственной принадлежности физической культуры и спорта, в общем количестве занимающихся  в организациях ведомственной принадлежности  физической культурой и спортом составляет 1190 человек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31</cp:revision>
  <dcterms:created xsi:type="dcterms:W3CDTF">2019-10-31T11:36:23Z</dcterms:created>
  <dcterms:modified xsi:type="dcterms:W3CDTF">2019-12-03T08:04:50Z</dcterms:modified>
</cp:coreProperties>
</file>